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96" r:id="rId4"/>
    <p:sldId id="297" r:id="rId5"/>
    <p:sldId id="285" r:id="rId6"/>
    <p:sldId id="286" r:id="rId7"/>
    <p:sldId id="287" r:id="rId8"/>
    <p:sldId id="288" r:id="rId9"/>
    <p:sldId id="29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431E"/>
    <a:srgbClr val="E9E0D4"/>
    <a:srgbClr val="A40000"/>
    <a:srgbClr val="EC9A1D"/>
    <a:srgbClr val="F0E7DC"/>
    <a:srgbClr val="CDAE89"/>
    <a:srgbClr val="CC0000"/>
    <a:srgbClr val="E5D5C1"/>
    <a:srgbClr val="FF5050"/>
    <a:srgbClr val="DED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F0E7DC"/>
            </a:gs>
            <a:gs pos="52000">
              <a:srgbClr val="E5D5C1"/>
            </a:gs>
            <a:gs pos="95000">
              <a:srgbClr val="CDAE89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sv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5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51D1714-4115-4C2E-9DDE-B9D88EBEB0E8}"/>
              </a:ext>
            </a:extLst>
          </p:cNvPr>
          <p:cNvSpPr txBox="1"/>
          <p:nvPr/>
        </p:nvSpPr>
        <p:spPr>
          <a:xfrm>
            <a:off x="4467802" y="4786463"/>
            <a:ext cx="5715389" cy="1541076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96936"/>
              </a:avLst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EC9A1D"/>
                </a:solidFill>
                <a:latin typeface="Vineta bt" panose="04020906050602070202" pitchFamily="82" charset="0"/>
              </a:rPr>
              <a:t>WELCOME !</a:t>
            </a:r>
            <a:endParaRPr lang="el-GR" sz="4500" dirty="0">
              <a:solidFill>
                <a:srgbClr val="EC9A1D"/>
              </a:solidFill>
              <a:latin typeface="Vineta bt" panose="04020906050602070202" pitchFamily="8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8EDA9-4AA8-438B-9016-FC377BED1079}"/>
              </a:ext>
            </a:extLst>
          </p:cNvPr>
          <p:cNvSpPr txBox="1"/>
          <p:nvPr/>
        </p:nvSpPr>
        <p:spPr>
          <a:xfrm>
            <a:off x="6797316" y="640783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‘’My Cup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A907BE-02E9-4A33-A80D-A9508C55B129}"/>
              </a:ext>
            </a:extLst>
          </p:cNvPr>
          <p:cNvSpPr txBox="1"/>
          <p:nvPr/>
        </p:nvSpPr>
        <p:spPr>
          <a:xfrm>
            <a:off x="8303678" y="1294286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less SUP‘’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2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5" name="Ελεύθερη σχεδίαση: Σχήμα 54">
            <a:extLst>
              <a:ext uri="{FF2B5EF4-FFF2-40B4-BE49-F238E27FC236}">
                <a16:creationId xmlns:a16="http://schemas.microsoft.com/office/drawing/2014/main" id="{F8C97376-3220-456D-8625-C30AC577C3BB}"/>
              </a:ext>
            </a:extLst>
          </p:cNvPr>
          <p:cNvSpPr/>
          <p:nvPr/>
        </p:nvSpPr>
        <p:spPr>
          <a:xfrm rot="16200000">
            <a:off x="4840648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E43EBC34-5287-4F07-B28C-462372C3F91D}"/>
              </a:ext>
            </a:extLst>
          </p:cNvPr>
          <p:cNvSpPr/>
          <p:nvPr/>
        </p:nvSpPr>
        <p:spPr>
          <a:xfrm rot="16200000">
            <a:off x="6865324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D4FCF9A2-1288-4733-A023-86D2F76A63D2}"/>
              </a:ext>
            </a:extLst>
          </p:cNvPr>
          <p:cNvSpPr/>
          <p:nvPr/>
        </p:nvSpPr>
        <p:spPr>
          <a:xfrm rot="16200000">
            <a:off x="4959846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2B26214A-FFEC-4DD5-A394-D1A300BDFE06}"/>
              </a:ext>
            </a:extLst>
          </p:cNvPr>
          <p:cNvSpPr/>
          <p:nvPr/>
        </p:nvSpPr>
        <p:spPr>
          <a:xfrm rot="16200000">
            <a:off x="6974726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grpSp>
        <p:nvGrpSpPr>
          <p:cNvPr id="75" name="Group 103">
            <a:extLst>
              <a:ext uri="{FF2B5EF4-FFF2-40B4-BE49-F238E27FC236}">
                <a16:creationId xmlns:a16="http://schemas.microsoft.com/office/drawing/2014/main" id="{610D5986-48A5-4DAF-B7F0-5AEB92019C5B}"/>
              </a:ext>
            </a:extLst>
          </p:cNvPr>
          <p:cNvGrpSpPr/>
          <p:nvPr/>
        </p:nvGrpSpPr>
        <p:grpSpPr>
          <a:xfrm>
            <a:off x="3756096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76" name="Rectangle: Top Corners Rounded 104">
              <a:extLst>
                <a:ext uri="{FF2B5EF4-FFF2-40B4-BE49-F238E27FC236}">
                  <a16:creationId xmlns:a16="http://schemas.microsoft.com/office/drawing/2014/main" id="{20E5B02B-6FDE-492A-AF60-90BEA2053B48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AC4257-3492-483D-B248-9B8AB517A881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64431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79" name="Group 103">
            <a:extLst>
              <a:ext uri="{FF2B5EF4-FFF2-40B4-BE49-F238E27FC236}">
                <a16:creationId xmlns:a16="http://schemas.microsoft.com/office/drawing/2014/main" id="{D854AE59-63F9-4AFC-B64F-48ECFB79027E}"/>
              </a:ext>
            </a:extLst>
          </p:cNvPr>
          <p:cNvGrpSpPr/>
          <p:nvPr/>
        </p:nvGrpSpPr>
        <p:grpSpPr>
          <a:xfrm>
            <a:off x="6252973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80" name="Rectangle: Top Corners Rounded 104">
              <a:extLst>
                <a:ext uri="{FF2B5EF4-FFF2-40B4-BE49-F238E27FC236}">
                  <a16:creationId xmlns:a16="http://schemas.microsoft.com/office/drawing/2014/main" id="{E14BE5C7-4C9F-47B4-A5D6-F9372226F7F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7A37D68-ED91-4308-9215-A36093FB1622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EC9A1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2" name="Freeform: Shape 107">
            <a:extLst>
              <a:ext uri="{FF2B5EF4-FFF2-40B4-BE49-F238E27FC236}">
                <a16:creationId xmlns:a16="http://schemas.microsoft.com/office/drawing/2014/main" id="{664921DB-1F26-4E9E-9548-228A7C4199F5}"/>
              </a:ext>
            </a:extLst>
          </p:cNvPr>
          <p:cNvSpPr/>
          <p:nvPr/>
        </p:nvSpPr>
        <p:spPr>
          <a:xfrm flipV="1">
            <a:off x="6252973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103">
            <a:extLst>
              <a:ext uri="{FF2B5EF4-FFF2-40B4-BE49-F238E27FC236}">
                <a16:creationId xmlns:a16="http://schemas.microsoft.com/office/drawing/2014/main" id="{7A92A64A-432F-4C97-906A-55752F4F91D5}"/>
              </a:ext>
            </a:extLst>
          </p:cNvPr>
          <p:cNvGrpSpPr/>
          <p:nvPr/>
        </p:nvGrpSpPr>
        <p:grpSpPr>
          <a:xfrm>
            <a:off x="8749850" y="1499506"/>
            <a:ext cx="1591582" cy="1866900"/>
            <a:chOff x="1494518" y="2209800"/>
            <a:chExt cx="1591582" cy="1866900"/>
          </a:xfrm>
          <a:gradFill flip="none" rotWithShape="1">
            <a:gsLst>
              <a:gs pos="0">
                <a:srgbClr val="64431E">
                  <a:shade val="30000"/>
                  <a:satMod val="115000"/>
                </a:srgbClr>
              </a:gs>
              <a:gs pos="50000">
                <a:srgbClr val="64431E">
                  <a:shade val="67500"/>
                  <a:satMod val="115000"/>
                </a:srgbClr>
              </a:gs>
              <a:gs pos="100000">
                <a:srgbClr val="64431E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92" name="Rectangle: Top Corners Rounded 104">
              <a:extLst>
                <a:ext uri="{FF2B5EF4-FFF2-40B4-BE49-F238E27FC236}">
                  <a16:creationId xmlns:a16="http://schemas.microsoft.com/office/drawing/2014/main" id="{A9FD7105-AD7E-492E-9506-1A2D071984BA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D5807F-70E2-466F-A7EE-8D323B6BEC9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solidFill>
              <a:srgbClr val="CC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58F5FA19-9C82-4F1D-9CC8-786748E0CF29}"/>
              </a:ext>
            </a:extLst>
          </p:cNvPr>
          <p:cNvSpPr/>
          <p:nvPr/>
        </p:nvSpPr>
        <p:spPr>
          <a:xfrm flipV="1">
            <a:off x="8749850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107">
            <a:extLst>
              <a:ext uri="{FF2B5EF4-FFF2-40B4-BE49-F238E27FC236}">
                <a16:creationId xmlns:a16="http://schemas.microsoft.com/office/drawing/2014/main" id="{81CC3E3F-92E4-43F9-8D23-13D71D0EBCA7}"/>
              </a:ext>
            </a:extLst>
          </p:cNvPr>
          <p:cNvSpPr/>
          <p:nvPr/>
        </p:nvSpPr>
        <p:spPr>
          <a:xfrm flipV="1">
            <a:off x="3756096" y="24329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rgbClr val="F0E7DC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80E64-791D-41BE-B216-153A53F3C14E}"/>
              </a:ext>
            </a:extLst>
          </p:cNvPr>
          <p:cNvSpPr txBox="1"/>
          <p:nvPr/>
        </p:nvSpPr>
        <p:spPr>
          <a:xfrm>
            <a:off x="8803993" y="3002045"/>
            <a:ext cx="1509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1 Million</a:t>
            </a:r>
          </a:p>
          <a:p>
            <a:pPr algn="ctr"/>
            <a:r>
              <a:rPr lang="en-US" sz="2400" dirty="0">
                <a:solidFill>
                  <a:srgbClr val="64431E"/>
                </a:solidFill>
              </a:rPr>
              <a:t>Coffee Cups Per Day in Greece </a:t>
            </a:r>
            <a:endParaRPr lang="el-GR" sz="2400" dirty="0">
              <a:solidFill>
                <a:srgbClr val="64431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F677F9-5A4B-4D34-83CC-1966FEBA1135}"/>
              </a:ext>
            </a:extLst>
          </p:cNvPr>
          <p:cNvSpPr txBox="1"/>
          <p:nvPr/>
        </p:nvSpPr>
        <p:spPr>
          <a:xfrm>
            <a:off x="3786794" y="3059419"/>
            <a:ext cx="1509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16 Billion</a:t>
            </a:r>
          </a:p>
          <a:p>
            <a:pPr algn="ctr"/>
            <a:r>
              <a:rPr lang="en-US" sz="2400" dirty="0">
                <a:solidFill>
                  <a:srgbClr val="64431E"/>
                </a:solidFill>
              </a:rPr>
              <a:t>Coffee Cups Globally Per Year </a:t>
            </a:r>
            <a:endParaRPr lang="el-GR" sz="2400" dirty="0">
              <a:solidFill>
                <a:srgbClr val="64431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39B33E-28B5-458D-A7BF-A3B09E8F09CB}"/>
              </a:ext>
            </a:extLst>
          </p:cNvPr>
          <p:cNvSpPr txBox="1"/>
          <p:nvPr/>
        </p:nvSpPr>
        <p:spPr>
          <a:xfrm>
            <a:off x="6316695" y="3470922"/>
            <a:ext cx="1509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0,25% recycling </a:t>
            </a:r>
            <a:r>
              <a:rPr lang="en-US" sz="2400" dirty="0">
                <a:solidFill>
                  <a:srgbClr val="64431E"/>
                </a:solidFill>
              </a:rPr>
              <a:t> </a:t>
            </a:r>
            <a:endParaRPr lang="el-GR" sz="2400" dirty="0">
              <a:solidFill>
                <a:srgbClr val="64431E"/>
              </a:solidFill>
            </a:endParaRPr>
          </a:p>
        </p:txBody>
      </p: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071" y="-64543"/>
            <a:ext cx="1875855" cy="1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427 -0.0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7" grpId="0" animBg="1"/>
      <p:bldP spid="58" grpId="0" animBg="1"/>
      <p:bldP spid="82" grpId="0" animBg="1"/>
      <p:bldP spid="94" grpId="0" animBg="1"/>
      <p:bldP spid="78" grpId="0" animBg="1"/>
      <p:bldP spid="2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40441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71" y="-64543"/>
            <a:ext cx="1875855" cy="1875855"/>
          </a:xfrm>
          <a:prstGeom prst="rect">
            <a:avLst/>
          </a:prstGeom>
        </p:spPr>
      </p:pic>
      <p:sp>
        <p:nvSpPr>
          <p:cNvPr id="54" name="Ελεύθερη σχεδίαση: Σχήμα 53">
            <a:extLst>
              <a:ext uri="{FF2B5EF4-FFF2-40B4-BE49-F238E27FC236}">
                <a16:creationId xmlns:a16="http://schemas.microsoft.com/office/drawing/2014/main" id="{357AF928-E181-4713-B53F-89630EE1B531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5BC02A01-E5D8-4A5A-B898-1AB2694C4990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60" name="Ελεύθερη σχεδίαση: Σχήμα 59">
            <a:extLst>
              <a:ext uri="{FF2B5EF4-FFF2-40B4-BE49-F238E27FC236}">
                <a16:creationId xmlns:a16="http://schemas.microsoft.com/office/drawing/2014/main" id="{5E82D854-6ECD-46E8-B1FE-A5C64E74DA43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64" name="Ελεύθερη σχεδίαση: Σχήμα 63">
            <a:extLst>
              <a:ext uri="{FF2B5EF4-FFF2-40B4-BE49-F238E27FC236}">
                <a16:creationId xmlns:a16="http://schemas.microsoft.com/office/drawing/2014/main" id="{B6F426E8-A3FF-4737-8E14-B68089073C79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pic>
        <p:nvPicPr>
          <p:cNvPr id="6" name="Εικόνα 5" descr="Εικόνα που περιέχει κείμενο, εσωτερικό, σκού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6F2C6E7A-871E-4A3F-97C0-D03EAEA71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59" y="1463654"/>
            <a:ext cx="7888123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2709 -0.0564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59" grpId="1" animBg="1"/>
      <p:bldP spid="60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40441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E9E0D4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DA86A391-73A2-4BC5-8425-BAEDC607B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71" y="-64543"/>
            <a:ext cx="1875855" cy="1875855"/>
          </a:xfrm>
          <a:prstGeom prst="rect">
            <a:avLst/>
          </a:prstGeom>
        </p:spPr>
      </p:pic>
      <p:pic>
        <p:nvPicPr>
          <p:cNvPr id="55" name="VIDEO_FINAL_FINAL">
            <a:hlinkClick r:id="" action="ppaction://media"/>
            <a:extLst>
              <a:ext uri="{FF2B5EF4-FFF2-40B4-BE49-F238E27FC236}">
                <a16:creationId xmlns:a16="http://schemas.microsoft.com/office/drawing/2014/main" id="{863A97CF-5313-43E1-A869-A6DC7E44A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5580" t="15679" r="28609" b="16796"/>
          <a:stretch/>
        </p:blipFill>
        <p:spPr>
          <a:xfrm>
            <a:off x="3317128" y="1253765"/>
            <a:ext cx="5557744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67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69BCE953-748F-451A-AFA0-1B445A5BD359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15B5D9DD-7EE4-4E22-8DFA-EA82A82FFD33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BD1029AA-6C87-4495-8C5C-090A60CBD2CE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6B1E04B1-48F5-4506-9A37-B0E1E7ADD63B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pic>
        <p:nvPicPr>
          <p:cNvPr id="60" name="Εικόνα 59">
            <a:extLst>
              <a:ext uri="{FF2B5EF4-FFF2-40B4-BE49-F238E27FC236}">
                <a16:creationId xmlns:a16="http://schemas.microsoft.com/office/drawing/2014/main" id="{EC4A6A72-4395-49AA-8008-A92E089A6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21" y="-64543"/>
            <a:ext cx="1875855" cy="1875855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B245A05-D483-4817-9C0D-B79A4C136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12" y="151913"/>
            <a:ext cx="3375747" cy="65880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2EA7837-939D-4294-B20C-71CDE41B0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02" y="151913"/>
            <a:ext cx="3421967" cy="6588000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ηλεκτρονικές συσκευές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E22C43B-420B-4307-935E-E1F92E043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55" y="151913"/>
            <a:ext cx="3392460" cy="6588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6A09BB5A-54A2-4253-BB2D-F237E35DB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50" y="151913"/>
            <a:ext cx="3403271" cy="6588000"/>
          </a:xfrm>
          <a:prstGeom prst="rect">
            <a:avLst/>
          </a:prstGeom>
        </p:spPr>
      </p:pic>
      <p:pic>
        <p:nvPicPr>
          <p:cNvPr id="13" name="Εικόνα 12" descr="Εικόνα που περιέχει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CE7D7DF-7D28-4D4B-9E4C-6A98C7DD2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13" y="151913"/>
            <a:ext cx="3347945" cy="6588000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ηλεκτρονικές συσκευές, οθόνη, iPod&#10;&#10;Περιγραφή που δημιουργήθηκε αυτόματα">
            <a:extLst>
              <a:ext uri="{FF2B5EF4-FFF2-40B4-BE49-F238E27FC236}">
                <a16:creationId xmlns:a16="http://schemas.microsoft.com/office/drawing/2014/main" id="{F4586777-0D2D-4605-A89F-3C25C2FEA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92" y="151913"/>
            <a:ext cx="3345786" cy="6588000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2C364B1E-2AE1-4A91-85C0-E4F746F3C1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1" y="0"/>
            <a:ext cx="5319889" cy="68580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51D10E1-67B4-4680-89E6-1C55C2C2DB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47" y="16913"/>
            <a:ext cx="5324535" cy="6858000"/>
          </a:xfrm>
          <a:prstGeom prst="rect">
            <a:avLst/>
          </a:prstGeom>
        </p:spPr>
      </p:pic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87EAC60-2987-42C4-B376-CC6C860C03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29" y="8973"/>
            <a:ext cx="5320800" cy="68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03503 0.0631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31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5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6" name="Ελεύθερη σχεδίαση: Σχήμα 55">
            <a:extLst>
              <a:ext uri="{FF2B5EF4-FFF2-40B4-BE49-F238E27FC236}">
                <a16:creationId xmlns:a16="http://schemas.microsoft.com/office/drawing/2014/main" id="{4DE8F9BD-C5D8-42BF-8ABD-62AB36970F57}"/>
              </a:ext>
            </a:extLst>
          </p:cNvPr>
          <p:cNvSpPr/>
          <p:nvPr/>
        </p:nvSpPr>
        <p:spPr>
          <a:xfrm rot="16200000">
            <a:off x="4107223" y="1549759"/>
            <a:ext cx="1952879" cy="1870910"/>
          </a:xfrm>
          <a:custGeom>
            <a:avLst/>
            <a:gdLst>
              <a:gd name="connsiteX0" fmla="*/ 1952879 w 1952879"/>
              <a:gd name="connsiteY0" fmla="*/ 1870910 h 1870910"/>
              <a:gd name="connsiteX1" fmla="*/ 0 w 1952879"/>
              <a:gd name="connsiteY1" fmla="*/ 1870909 h 1870910"/>
              <a:gd name="connsiteX2" fmla="*/ 0 w 1952879"/>
              <a:gd name="connsiteY2" fmla="*/ 1917 h 1870910"/>
              <a:gd name="connsiteX3" fmla="*/ 37416 w 1952879"/>
              <a:gd name="connsiteY3" fmla="*/ 0 h 1870910"/>
              <a:gd name="connsiteX4" fmla="*/ 1946795 w 1952879"/>
              <a:gd name="connsiteY4" fmla="*/ 1748643 h 1870910"/>
              <a:gd name="connsiteX5" fmla="*/ 1952879 w 1952879"/>
              <a:gd name="connsiteY5" fmla="*/ 1870910 h 187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10">
                <a:moveTo>
                  <a:pt x="1952879" y="1870910"/>
                </a:moveTo>
                <a:lnTo>
                  <a:pt x="0" y="1870909"/>
                </a:lnTo>
                <a:lnTo>
                  <a:pt x="0" y="1917"/>
                </a:lnTo>
                <a:lnTo>
                  <a:pt x="37416" y="0"/>
                </a:lnTo>
                <a:cubicBezTo>
                  <a:pt x="1031160" y="0"/>
                  <a:pt x="1848508" y="766457"/>
                  <a:pt x="1946795" y="1748643"/>
                </a:cubicBezTo>
                <a:lnTo>
                  <a:pt x="1952879" y="1870910"/>
                </a:lnTo>
                <a:close/>
              </a:path>
            </a:pathLst>
          </a:custGeom>
          <a:solidFill>
            <a:srgbClr val="CDA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7" name="Ελεύθερη σχεδίαση: Σχήμα 56">
            <a:extLst>
              <a:ext uri="{FF2B5EF4-FFF2-40B4-BE49-F238E27FC236}">
                <a16:creationId xmlns:a16="http://schemas.microsoft.com/office/drawing/2014/main" id="{C3624CC0-A9D3-4C33-BC8C-3A5A7CD007AD}"/>
              </a:ext>
            </a:extLst>
          </p:cNvPr>
          <p:cNvSpPr/>
          <p:nvPr/>
        </p:nvSpPr>
        <p:spPr>
          <a:xfrm rot="16200000">
            <a:off x="6131899" y="1549760"/>
            <a:ext cx="1952879" cy="1870909"/>
          </a:xfrm>
          <a:custGeom>
            <a:avLst/>
            <a:gdLst>
              <a:gd name="connsiteX0" fmla="*/ 1952879 w 1952879"/>
              <a:gd name="connsiteY0" fmla="*/ 1 h 1870909"/>
              <a:gd name="connsiteX1" fmla="*/ 1946795 w 1952879"/>
              <a:gd name="connsiteY1" fmla="*/ 122266 h 1870909"/>
              <a:gd name="connsiteX2" fmla="*/ 37416 w 1952879"/>
              <a:gd name="connsiteY2" fmla="*/ 1870909 h 1870909"/>
              <a:gd name="connsiteX3" fmla="*/ 0 w 1952879"/>
              <a:gd name="connsiteY3" fmla="*/ 1868992 h 1870909"/>
              <a:gd name="connsiteX4" fmla="*/ 0 w 1952879"/>
              <a:gd name="connsiteY4" fmla="*/ 0 h 1870909"/>
              <a:gd name="connsiteX5" fmla="*/ 1952879 w 1952879"/>
              <a:gd name="connsiteY5" fmla="*/ 1 h 18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879" h="1870909">
                <a:moveTo>
                  <a:pt x="1952879" y="1"/>
                </a:moveTo>
                <a:lnTo>
                  <a:pt x="1946795" y="122266"/>
                </a:lnTo>
                <a:cubicBezTo>
                  <a:pt x="1848508" y="1104453"/>
                  <a:pt x="1031159" y="1870909"/>
                  <a:pt x="37416" y="1870909"/>
                </a:cubicBezTo>
                <a:lnTo>
                  <a:pt x="0" y="1868992"/>
                </a:lnTo>
                <a:lnTo>
                  <a:pt x="0" y="0"/>
                </a:lnTo>
                <a:lnTo>
                  <a:pt x="1952879" y="1"/>
                </a:lnTo>
                <a:close/>
              </a:path>
            </a:pathLst>
          </a:custGeom>
          <a:solidFill>
            <a:srgbClr val="64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8" name="Ελεύθερη σχεδίαση: Σχήμα 57">
            <a:extLst>
              <a:ext uri="{FF2B5EF4-FFF2-40B4-BE49-F238E27FC236}">
                <a16:creationId xmlns:a16="http://schemas.microsoft.com/office/drawing/2014/main" id="{1FA78014-E339-4838-99FC-E59D9DF19014}"/>
              </a:ext>
            </a:extLst>
          </p:cNvPr>
          <p:cNvSpPr/>
          <p:nvPr/>
        </p:nvSpPr>
        <p:spPr>
          <a:xfrm rot="16200000">
            <a:off x="422642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0 w 1724278"/>
              <a:gd name="connsiteY2" fmla="*/ 1861112 h 1861112"/>
              <a:gd name="connsiteX3" fmla="*/ 6083 w 1724278"/>
              <a:gd name="connsiteY3" fmla="*/ 1738846 h 1861112"/>
              <a:gd name="connsiteX4" fmla="*/ 1719226 w 1724278"/>
              <a:gd name="connsiteY4" fmla="*/ 259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0" y="1861112"/>
                </a:lnTo>
                <a:lnTo>
                  <a:pt x="6083" y="1738846"/>
                </a:lnTo>
                <a:cubicBezTo>
                  <a:pt x="97818" y="822138"/>
                  <a:pt x="815935" y="93356"/>
                  <a:pt x="1719226" y="259"/>
                </a:cubicBezTo>
                <a:lnTo>
                  <a:pt x="172427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sp>
        <p:nvSpPr>
          <p:cNvPr id="59" name="Ελεύθερη σχεδίαση: Σχήμα 58">
            <a:extLst>
              <a:ext uri="{FF2B5EF4-FFF2-40B4-BE49-F238E27FC236}">
                <a16:creationId xmlns:a16="http://schemas.microsoft.com/office/drawing/2014/main" id="{E0460D4B-CF8A-461F-A100-8DA811881719}"/>
              </a:ext>
            </a:extLst>
          </p:cNvPr>
          <p:cNvSpPr/>
          <p:nvPr/>
        </p:nvSpPr>
        <p:spPr>
          <a:xfrm rot="16200000">
            <a:off x="6241301" y="3547004"/>
            <a:ext cx="1724278" cy="1861112"/>
          </a:xfrm>
          <a:custGeom>
            <a:avLst/>
            <a:gdLst>
              <a:gd name="connsiteX0" fmla="*/ 1724278 w 1724278"/>
              <a:gd name="connsiteY0" fmla="*/ 0 h 1861112"/>
              <a:gd name="connsiteX1" fmla="*/ 1724278 w 1724278"/>
              <a:gd name="connsiteY1" fmla="*/ 1861112 h 1861112"/>
              <a:gd name="connsiteX2" fmla="*/ 1719226 w 1724278"/>
              <a:gd name="connsiteY2" fmla="*/ 1860853 h 1861112"/>
              <a:gd name="connsiteX3" fmla="*/ 6083 w 1724278"/>
              <a:gd name="connsiteY3" fmla="*/ 122266 h 1861112"/>
              <a:gd name="connsiteX4" fmla="*/ 0 w 1724278"/>
              <a:gd name="connsiteY4" fmla="*/ 0 h 1861112"/>
              <a:gd name="connsiteX5" fmla="*/ 1724278 w 1724278"/>
              <a:gd name="connsiteY5" fmla="*/ 0 h 18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4278" h="1861112">
                <a:moveTo>
                  <a:pt x="1724278" y="0"/>
                </a:moveTo>
                <a:lnTo>
                  <a:pt x="1724278" y="1861112"/>
                </a:lnTo>
                <a:lnTo>
                  <a:pt x="1719226" y="1860853"/>
                </a:lnTo>
                <a:cubicBezTo>
                  <a:pt x="815934" y="1767756"/>
                  <a:pt x="97818" y="1038973"/>
                  <a:pt x="6083" y="122266"/>
                </a:cubicBezTo>
                <a:lnTo>
                  <a:pt x="0" y="0"/>
                </a:lnTo>
                <a:lnTo>
                  <a:pt x="1724278" y="0"/>
                </a:lnTo>
                <a:close/>
              </a:path>
            </a:pathLst>
          </a:custGeom>
          <a:solidFill>
            <a:srgbClr val="EC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dirty="0"/>
              <a:t> 	</a:t>
            </a:r>
          </a:p>
        </p:txBody>
      </p:sp>
      <p:cxnSp>
        <p:nvCxnSpPr>
          <p:cNvPr id="60" name="Ευθεία γραμμή σύνδεσης 59">
            <a:extLst>
              <a:ext uri="{FF2B5EF4-FFF2-40B4-BE49-F238E27FC236}">
                <a16:creationId xmlns:a16="http://schemas.microsoft.com/office/drawing/2014/main" id="{16E64BAA-B349-47F1-97E6-5C3A90B9C292}"/>
              </a:ext>
            </a:extLst>
          </p:cNvPr>
          <p:cNvCxnSpPr>
            <a:cxnSpLocks/>
          </p:cNvCxnSpPr>
          <p:nvPr/>
        </p:nvCxnSpPr>
        <p:spPr>
          <a:xfrm flipV="1">
            <a:off x="1063313" y="4714875"/>
            <a:ext cx="9684000" cy="3674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Ευθεία γραμμή σύνδεσης 60">
            <a:extLst>
              <a:ext uri="{FF2B5EF4-FFF2-40B4-BE49-F238E27FC236}">
                <a16:creationId xmlns:a16="http://schemas.microsoft.com/office/drawing/2014/main" id="{531C3073-D85B-4FDF-8505-204D0EA6C01E}"/>
              </a:ext>
            </a:extLst>
          </p:cNvPr>
          <p:cNvCxnSpPr>
            <a:cxnSpLocks/>
          </p:cNvCxnSpPr>
          <p:nvPr/>
        </p:nvCxnSpPr>
        <p:spPr>
          <a:xfrm>
            <a:off x="6829416" y="2343150"/>
            <a:ext cx="1980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Ευθεία γραμμή σύνδεσης 61">
            <a:extLst>
              <a:ext uri="{FF2B5EF4-FFF2-40B4-BE49-F238E27FC236}">
                <a16:creationId xmlns:a16="http://schemas.microsoft.com/office/drawing/2014/main" id="{0378E161-A265-4493-9178-BFB614FDDBF9}"/>
              </a:ext>
            </a:extLst>
          </p:cNvPr>
          <p:cNvCxnSpPr>
            <a:cxnSpLocks/>
          </p:cNvCxnSpPr>
          <p:nvPr/>
        </p:nvCxnSpPr>
        <p:spPr>
          <a:xfrm>
            <a:off x="2867016" y="2343150"/>
            <a:ext cx="1980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Ευθεία γραμμή σύνδεσης 62">
            <a:extLst>
              <a:ext uri="{FF2B5EF4-FFF2-40B4-BE49-F238E27FC236}">
                <a16:creationId xmlns:a16="http://schemas.microsoft.com/office/drawing/2014/main" id="{C2DD06C9-2A02-4BAB-86D2-0EAAC0FFBBE4}"/>
              </a:ext>
            </a:extLst>
          </p:cNvPr>
          <p:cNvCxnSpPr>
            <a:cxnSpLocks/>
          </p:cNvCxnSpPr>
          <p:nvPr/>
        </p:nvCxnSpPr>
        <p:spPr>
          <a:xfrm rot="16200000">
            <a:off x="510366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Ευθεία γραμμή σύνδεσης 63">
            <a:extLst>
              <a:ext uri="{FF2B5EF4-FFF2-40B4-BE49-F238E27FC236}">
                <a16:creationId xmlns:a16="http://schemas.microsoft.com/office/drawing/2014/main" id="{5234907C-2097-4BC1-9A8A-4372B6CD48D5}"/>
              </a:ext>
            </a:extLst>
          </p:cNvPr>
          <p:cNvCxnSpPr>
            <a:cxnSpLocks/>
          </p:cNvCxnSpPr>
          <p:nvPr/>
        </p:nvCxnSpPr>
        <p:spPr>
          <a:xfrm rot="16200000">
            <a:off x="4797366" y="5816550"/>
            <a:ext cx="219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Ευθεία γραμμή σύνδεσης 64">
            <a:extLst>
              <a:ext uri="{FF2B5EF4-FFF2-40B4-BE49-F238E27FC236}">
                <a16:creationId xmlns:a16="http://schemas.microsoft.com/office/drawing/2014/main" id="{9FEFDA42-12CC-48E9-A178-24DF1FBD72E6}"/>
              </a:ext>
            </a:extLst>
          </p:cNvPr>
          <p:cNvCxnSpPr>
            <a:cxnSpLocks/>
          </p:cNvCxnSpPr>
          <p:nvPr/>
        </p:nvCxnSpPr>
        <p:spPr>
          <a:xfrm rot="16200000">
            <a:off x="2491566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Ευθεία γραμμή σύνδεσης 65">
            <a:extLst>
              <a:ext uri="{FF2B5EF4-FFF2-40B4-BE49-F238E27FC236}">
                <a16:creationId xmlns:a16="http://schemas.microsoft.com/office/drawing/2014/main" id="{E034371F-C60C-4F56-8C7C-3B168F3F8E72}"/>
              </a:ext>
            </a:extLst>
          </p:cNvPr>
          <p:cNvCxnSpPr>
            <a:cxnSpLocks/>
          </p:cNvCxnSpPr>
          <p:nvPr/>
        </p:nvCxnSpPr>
        <p:spPr>
          <a:xfrm rot="16200000">
            <a:off x="4463241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Ευθεία γραμμή σύνδεσης 66">
            <a:extLst>
              <a:ext uri="{FF2B5EF4-FFF2-40B4-BE49-F238E27FC236}">
                <a16:creationId xmlns:a16="http://schemas.microsoft.com/office/drawing/2014/main" id="{234FCA50-CA8C-45BB-B00C-F5A6F0E1404B}"/>
              </a:ext>
            </a:extLst>
          </p:cNvPr>
          <p:cNvCxnSpPr>
            <a:cxnSpLocks/>
          </p:cNvCxnSpPr>
          <p:nvPr/>
        </p:nvCxnSpPr>
        <p:spPr>
          <a:xfrm rot="16200000">
            <a:off x="6463491" y="2361525"/>
            <a:ext cx="4716000" cy="0"/>
          </a:xfrm>
          <a:prstGeom prst="line">
            <a:avLst/>
          </a:prstGeom>
          <a:ln w="12700">
            <a:solidFill>
              <a:srgbClr val="64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6D718D8-1AC4-48F4-AF14-9CF3220AD872}"/>
              </a:ext>
            </a:extLst>
          </p:cNvPr>
          <p:cNvSpPr txBox="1"/>
          <p:nvPr/>
        </p:nvSpPr>
        <p:spPr>
          <a:xfrm>
            <a:off x="955990" y="764005"/>
            <a:ext cx="190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partners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369F51-64DB-41CA-A9E5-BA8A80B8CDBC}"/>
              </a:ext>
            </a:extLst>
          </p:cNvPr>
          <p:cNvSpPr txBox="1"/>
          <p:nvPr/>
        </p:nvSpPr>
        <p:spPr>
          <a:xfrm>
            <a:off x="2882248" y="511765"/>
            <a:ext cx="196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activities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310FE5-BF88-449A-83D9-FEFAC9C2A1C6}"/>
              </a:ext>
            </a:extLst>
          </p:cNvPr>
          <p:cNvSpPr txBox="1"/>
          <p:nvPr/>
        </p:nvSpPr>
        <p:spPr>
          <a:xfrm>
            <a:off x="2891581" y="2716580"/>
            <a:ext cx="1975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Key resources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F0F93B-EA6D-461C-ADE6-DC0995C16BDF}"/>
              </a:ext>
            </a:extLst>
          </p:cNvPr>
          <p:cNvSpPr txBox="1"/>
          <p:nvPr/>
        </p:nvSpPr>
        <p:spPr>
          <a:xfrm>
            <a:off x="4668322" y="684388"/>
            <a:ext cx="2322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Value propositions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D02577-89D1-45B2-A81C-B1CFD578CBC9}"/>
              </a:ext>
            </a:extLst>
          </p:cNvPr>
          <p:cNvSpPr txBox="1"/>
          <p:nvPr/>
        </p:nvSpPr>
        <p:spPr>
          <a:xfrm>
            <a:off x="6524041" y="314830"/>
            <a:ext cx="2660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Customer relationships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8B2B8-D2C8-483C-9A90-BE2CE05D5254}"/>
              </a:ext>
            </a:extLst>
          </p:cNvPr>
          <p:cNvSpPr txBox="1"/>
          <p:nvPr/>
        </p:nvSpPr>
        <p:spPr>
          <a:xfrm>
            <a:off x="6433181" y="2719198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Channels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3B7F89-C8F8-48B3-8F3F-9888ECD3B848}"/>
              </a:ext>
            </a:extLst>
          </p:cNvPr>
          <p:cNvSpPr txBox="1"/>
          <p:nvPr/>
        </p:nvSpPr>
        <p:spPr>
          <a:xfrm>
            <a:off x="8588990" y="1313092"/>
            <a:ext cx="2449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Customer segments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3B160B-CCC6-435C-9B4A-31065596DCF2}"/>
              </a:ext>
            </a:extLst>
          </p:cNvPr>
          <p:cNvSpPr txBox="1"/>
          <p:nvPr/>
        </p:nvSpPr>
        <p:spPr>
          <a:xfrm>
            <a:off x="1971044" y="4942719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Cost structure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65AEA-01A8-4FA6-90C4-E10DAFF98575}"/>
              </a:ext>
            </a:extLst>
          </p:cNvPr>
          <p:cNvSpPr txBox="1"/>
          <p:nvPr/>
        </p:nvSpPr>
        <p:spPr>
          <a:xfrm>
            <a:off x="6940024" y="4942718"/>
            <a:ext cx="26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Revenue streams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A40000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7" name="Εικόνα 76">
            <a:extLst>
              <a:ext uri="{FF2B5EF4-FFF2-40B4-BE49-F238E27FC236}">
                <a16:creationId xmlns:a16="http://schemas.microsoft.com/office/drawing/2014/main" id="{352B4145-7542-4DCA-9A6C-B088E6A57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6" y="-64543"/>
            <a:ext cx="1875855" cy="187585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1A5A437-A5BB-43FB-8760-E4B5BC55E51E}"/>
              </a:ext>
            </a:extLst>
          </p:cNvPr>
          <p:cNvSpPr txBox="1"/>
          <p:nvPr/>
        </p:nvSpPr>
        <p:spPr>
          <a:xfrm>
            <a:off x="1032276" y="1924034"/>
            <a:ext cx="169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Cups company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Cup – washer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Company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6030BB-E0A5-4691-A0B4-0F9622685D45}"/>
              </a:ext>
            </a:extLst>
          </p:cNvPr>
          <p:cNvSpPr txBox="1"/>
          <p:nvPr/>
        </p:nvSpPr>
        <p:spPr>
          <a:xfrm>
            <a:off x="1731216" y="5521220"/>
            <a:ext cx="302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R &amp; D</a:t>
            </a:r>
          </a:p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purchasing of equipment  </a:t>
            </a:r>
          </a:p>
          <a:p>
            <a:pPr lvl="0" algn="ctr"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marketing expenses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3B4B-05ED-4AA5-B44B-0735904D0C66}"/>
              </a:ext>
            </a:extLst>
          </p:cNvPr>
          <p:cNvSpPr txBox="1"/>
          <p:nvPr/>
        </p:nvSpPr>
        <p:spPr>
          <a:xfrm>
            <a:off x="8687383" y="2067572"/>
            <a:ext cx="224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Coffee shops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E04F11-D0F2-4CEF-A402-7C3502952CEF}"/>
              </a:ext>
            </a:extLst>
          </p:cNvPr>
          <p:cNvSpPr txBox="1"/>
          <p:nvPr/>
        </p:nvSpPr>
        <p:spPr>
          <a:xfrm>
            <a:off x="7037717" y="3384054"/>
            <a:ext cx="2657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App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Site platform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Word of Mouth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0732B0-75B7-4FCC-B470-FBCB2A74A239}"/>
              </a:ext>
            </a:extLst>
          </p:cNvPr>
          <p:cNvSpPr txBox="1"/>
          <p:nvPr/>
        </p:nvSpPr>
        <p:spPr>
          <a:xfrm>
            <a:off x="6897212" y="845636"/>
            <a:ext cx="2058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incentives provided through our pricing policy   </a:t>
            </a:r>
            <a:endParaRPr lang="el-GR" sz="2000" dirty="0">
              <a:solidFill>
                <a:srgbClr val="64431E"/>
              </a:solidFill>
              <a:latin typeface="Century Gothic" panose="020B0502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118181-8083-4939-875F-73F5DADD61B3}"/>
              </a:ext>
            </a:extLst>
          </p:cNvPr>
          <p:cNvSpPr txBox="1"/>
          <p:nvPr/>
        </p:nvSpPr>
        <p:spPr>
          <a:xfrm>
            <a:off x="4896163" y="1920831"/>
            <a:ext cx="2224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Positive impact on the environment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Clients Loyalty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Cost reduction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C3463F9E-B6F0-4B88-AED9-89A5C2A7F306}"/>
              </a:ext>
            </a:extLst>
          </p:cNvPr>
          <p:cNvSpPr/>
          <p:nvPr/>
        </p:nvSpPr>
        <p:spPr>
          <a:xfrm>
            <a:off x="6091516" y="5472524"/>
            <a:ext cx="4758563" cy="116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revenues</a:t>
            </a:r>
            <a:r>
              <a:rPr lang="en-US" sz="2000" noProof="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monthly subscription fees of coffee shops</a:t>
            </a: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c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osts from clients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3BEB9F-B873-4FD0-9738-96807AC98D2A}"/>
              </a:ext>
            </a:extLst>
          </p:cNvPr>
          <p:cNvSpPr txBox="1"/>
          <p:nvPr/>
        </p:nvSpPr>
        <p:spPr>
          <a:xfrm>
            <a:off x="2848338" y="3289705"/>
            <a:ext cx="2145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>
                <a:solidFill>
                  <a:srgbClr val="64431E"/>
                </a:solidFill>
                <a:latin typeface="Tw Cen MT" panose="020B0602020104020603" pitchFamily="34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quipment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ard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 &amp; Soft skills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Capital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HR</a:t>
            </a:r>
            <a:endParaRPr lang="en-US" sz="2000" dirty="0">
              <a:solidFill>
                <a:srgbClr val="64431E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775F10-622F-416C-A3D3-A45573712091}"/>
              </a:ext>
            </a:extLst>
          </p:cNvPr>
          <p:cNvSpPr txBox="1"/>
          <p:nvPr/>
        </p:nvSpPr>
        <p:spPr>
          <a:xfrm>
            <a:off x="2843325" y="1105055"/>
            <a:ext cx="2145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64431E"/>
                </a:solidFill>
                <a:latin typeface="Tw Cen MT" panose="020B0602020104020603" pitchFamily="34" charset="0"/>
              </a:rPr>
              <a:t>App development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Net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</a:rPr>
              <a:t> with coffee shops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5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09779 -0.51158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2557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1068 -0.5636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281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931 0.48495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2423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0625 0.50602 " pathEditMode="relative" rAng="0" ptsTypes="AA">
                                      <p:cBhvr>
                                        <p:cTn id="63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2530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91" grpId="0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507341" y="-1"/>
            <a:ext cx="9823798" cy="6858000"/>
            <a:chOff x="-412961" y="-1"/>
            <a:chExt cx="9823798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-412961" y="-1"/>
              <a:ext cx="9823797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pic>
        <p:nvPicPr>
          <p:cNvPr id="58" name="Εικόνα 57" descr="Εικόνα που περιέχει εσωτερικό, άτομο, γυναίκα&#10;&#10;Περιγραφή που δημιουργήθηκε αυτόματα">
            <a:extLst>
              <a:ext uri="{FF2B5EF4-FFF2-40B4-BE49-F238E27FC236}">
                <a16:creationId xmlns:a16="http://schemas.microsoft.com/office/drawing/2014/main" id="{F66E1595-3B10-448D-8EAE-76F2CB354A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r="16499"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A39D88-4623-4B3D-B02C-9119AE28C34E}"/>
              </a:ext>
            </a:extLst>
          </p:cNvPr>
          <p:cNvSpPr txBox="1"/>
          <p:nvPr/>
        </p:nvSpPr>
        <p:spPr>
          <a:xfrm>
            <a:off x="2940256" y="4902663"/>
            <a:ext cx="5175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Alex </a:t>
            </a:r>
            <a:r>
              <a:rPr lang="en-US" sz="3200" b="1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Nikas</a:t>
            </a:r>
            <a:endParaRPr lang="en-US" sz="3200" b="1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Hacker’’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MSc Information Security / UCL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B4FC4D-7E6D-4AA4-90FE-88622A9DCE11}"/>
              </a:ext>
            </a:extLst>
          </p:cNvPr>
          <p:cNvSpPr txBox="1"/>
          <p:nvPr/>
        </p:nvSpPr>
        <p:spPr>
          <a:xfrm>
            <a:off x="2906574" y="4929522"/>
            <a:ext cx="5095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Myriam Planaki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Marketing Guru’’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Marketing &amp; Communication / AUEB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CF8149-7BC1-4DC3-A550-78C0B99308D6}"/>
              </a:ext>
            </a:extLst>
          </p:cNvPr>
          <p:cNvSpPr txBox="1"/>
          <p:nvPr/>
        </p:nvSpPr>
        <p:spPr>
          <a:xfrm>
            <a:off x="2388928" y="4904604"/>
            <a:ext cx="6124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Pandelis</a:t>
            </a:r>
            <a:r>
              <a:rPr lang="en-US" sz="3200" b="1" noProof="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Krinakis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4431E"/>
                </a:solidFill>
                <a:effectLst/>
                <a:uLnTx/>
                <a:uFillTx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Tool’’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Product Engineering &amp; Management / TUC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5D097-1B4B-44CD-9584-6D03161AE132}"/>
              </a:ext>
            </a:extLst>
          </p:cNvPr>
          <p:cNvSpPr txBox="1"/>
          <p:nvPr/>
        </p:nvSpPr>
        <p:spPr>
          <a:xfrm>
            <a:off x="2534191" y="4909038"/>
            <a:ext cx="58912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Aspa</a:t>
            </a:r>
            <a:r>
              <a:rPr lang="en-US" sz="32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Vozikian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Engineer’’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Mechanical Engineering / NTUA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 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1C7F03-A12D-47CC-9E0C-DE3E85FD1ED7}"/>
              </a:ext>
            </a:extLst>
          </p:cNvPr>
          <p:cNvSpPr txBox="1"/>
          <p:nvPr/>
        </p:nvSpPr>
        <p:spPr>
          <a:xfrm>
            <a:off x="3632129" y="4888856"/>
            <a:ext cx="38160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Marina </a:t>
            </a:r>
            <a:r>
              <a:rPr lang="en-US" sz="3200" b="1" noProof="0" dirty="0" err="1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Vlara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‘’The Scientist’’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Chemistry / NKUA</a:t>
            </a:r>
            <a:endParaRPr lang="el-GR" sz="2400" dirty="0">
              <a:solidFill>
                <a:srgbClr val="64431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</a:rPr>
              <a:t>Marketing at ACG</a:t>
            </a:r>
            <a:r>
              <a:rPr lang="en-US" sz="2400" dirty="0">
                <a:solidFill>
                  <a:srgbClr val="64431E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         </a:t>
            </a:r>
            <a:endParaRPr kumimoji="0" lang="el-GR" sz="2400" i="0" u="none" strike="noStrike" kern="1200" cap="none" spc="0" normalizeH="0" baseline="0" noProof="0" dirty="0">
              <a:ln>
                <a:noFill/>
              </a:ln>
              <a:solidFill>
                <a:srgbClr val="64431E"/>
              </a:solidFill>
              <a:effectLst/>
              <a:uLnTx/>
              <a:uFillTx/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4" name="Εικόνα 63" descr="Εικόνα που περιέχει παραλία, υπαίθριος, νερό, άτομο&#10;&#10;Περιγραφή που δημιουργήθηκε αυτόματα">
            <a:extLst>
              <a:ext uri="{FF2B5EF4-FFF2-40B4-BE49-F238E27FC236}">
                <a16:creationId xmlns:a16="http://schemas.microsoft.com/office/drawing/2014/main" id="{EF06D845-DFA8-45B6-B63E-CD01FD0CA8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Εικόνα 64" descr="Εικόνα που περιέχει υπαίθριος, άτομο, γυναίκα, πόζα&#10;&#10;Περιγραφή που δημιουργήθηκε αυτόματα">
            <a:extLst>
              <a:ext uri="{FF2B5EF4-FFF2-40B4-BE49-F238E27FC236}">
                <a16:creationId xmlns:a16="http://schemas.microsoft.com/office/drawing/2014/main" id="{1E2F9E20-265B-4AE1-B85D-02F2B192E2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/>
          <a:stretch/>
        </p:blipFill>
        <p:spPr>
          <a:xfrm>
            <a:off x="4088775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" name="Εικόνα 65" descr="Εικόνα που περιέχει σκύλος, υπαίθριος, ουρανός, καθιστ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4F6FCFD-442F-4EB7-B0F3-F492E0990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74" y="1146826"/>
            <a:ext cx="2700000" cy="3600000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7" name="Εικόνα 66" descr="Εικόνα που περιέχει άτομο, τοίχος, εσωτερικό, γυναίκα&#10;&#10;Περιγραφή που δημιουργήθηκε αυτόματα">
            <a:extLst>
              <a:ext uri="{FF2B5EF4-FFF2-40B4-BE49-F238E27FC236}">
                <a16:creationId xmlns:a16="http://schemas.microsoft.com/office/drawing/2014/main" id="{B12A6A24-2EA8-4930-978F-DA955A4BD74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23611" r="16023" b="1390"/>
          <a:stretch/>
        </p:blipFill>
        <p:spPr>
          <a:xfrm>
            <a:off x="4088774" y="1146826"/>
            <a:ext cx="2700000" cy="3600001"/>
          </a:xfrm>
          <a:prstGeom prst="rect">
            <a:avLst/>
          </a:prstGeom>
          <a:ln w="38100" cap="sq">
            <a:solidFill>
              <a:srgbClr val="64431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F0EF4847-666B-41DF-AFA0-99CA7B6F8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6" y="-64543"/>
            <a:ext cx="1875855" cy="1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1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1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1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2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2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2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3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3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3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4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4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230916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1210636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962054" y="0"/>
            <a:ext cx="9789893" cy="6858000"/>
            <a:chOff x="275776" y="0"/>
            <a:chExt cx="9789893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275776" y="0"/>
              <a:ext cx="9789893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507341" y="-1"/>
            <a:ext cx="9823798" cy="6858000"/>
            <a:chOff x="-412961" y="-1"/>
            <a:chExt cx="9823798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-412961" y="-1"/>
              <a:ext cx="9823797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282667" y="-1"/>
            <a:ext cx="10178480" cy="6858000"/>
            <a:chOff x="-9578167" y="-1"/>
            <a:chExt cx="10178480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578167" y="-1"/>
              <a:ext cx="10164639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grpSp>
        <p:nvGrpSpPr>
          <p:cNvPr id="57" name="Group 22">
            <a:extLst>
              <a:ext uri="{FF2B5EF4-FFF2-40B4-BE49-F238E27FC236}">
                <a16:creationId xmlns:a16="http://schemas.microsoft.com/office/drawing/2014/main" id="{EF816874-7083-43C5-A041-FAE0B0F0D6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6152" y="607433"/>
            <a:ext cx="8018395" cy="5828391"/>
            <a:chOff x="503" y="1002"/>
            <a:chExt cx="3095" cy="2738"/>
          </a:xfrm>
        </p:grpSpPr>
        <p:sp>
          <p:nvSpPr>
            <p:cNvPr id="58" name="AutoShape 3">
              <a:extLst>
                <a:ext uri="{FF2B5EF4-FFF2-40B4-BE49-F238E27FC236}">
                  <a16:creationId xmlns:a16="http://schemas.microsoft.com/office/drawing/2014/main" id="{BC54C7B9-31D4-4F13-8DE8-E13140281F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DF0EAEBE-2CB0-4AAC-849C-5293C15E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494B077-D2D0-4680-B95A-3DF84F111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F66FE9F-6699-463F-AE7B-A6974C00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1002"/>
              <a:ext cx="3090" cy="2063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64B1395B-CA4A-436A-8154-596A02B2F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10">
              <a:extLst>
                <a:ext uri="{FF2B5EF4-FFF2-40B4-BE49-F238E27FC236}">
                  <a16:creationId xmlns:a16="http://schemas.microsoft.com/office/drawing/2014/main" id="{DA430207-9B8F-4E75-B0CD-DF7EED193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E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9CAE10F9-9C16-4AAA-A662-D883CF265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37" y="-64543"/>
            <a:ext cx="1875855" cy="1875855"/>
          </a:xfrm>
          <a:prstGeom prst="rect">
            <a:avLst/>
          </a:prstGeom>
        </p:spPr>
      </p:pic>
      <p:pic>
        <p:nvPicPr>
          <p:cNvPr id="4" name="FeelTheCup_video_final!!!">
            <a:hlinkClick r:id="" action="ppaction://media"/>
            <a:extLst>
              <a:ext uri="{FF2B5EF4-FFF2-40B4-BE49-F238E27FC236}">
                <a16:creationId xmlns:a16="http://schemas.microsoft.com/office/drawing/2014/main" id="{965E04EB-DEDD-4E32-A417-834B5A9C6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142" y="543761"/>
            <a:ext cx="7992000" cy="44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7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Γραφικό 2" descr="Βιντεοκάμερα περίγραμμα">
            <a:extLst>
              <a:ext uri="{FF2B5EF4-FFF2-40B4-BE49-F238E27FC236}">
                <a16:creationId xmlns:a16="http://schemas.microsoft.com/office/drawing/2014/main" id="{7B4ECF1A-F6F0-4362-BE37-3F2ACAA2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658600" y="3149396"/>
            <a:ext cx="792000" cy="79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D4C829DC-752B-4920-A5A8-D57F1AAF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50" y="132825"/>
            <a:ext cx="6840000" cy="6840000"/>
          </a:xfrm>
          <a:prstGeom prst="rect">
            <a:avLst/>
          </a:prstGeo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5FBF45D9-5F73-4DBA-B481-DDA5200E98CE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14B79D20-99CA-4C25-A040-CB5FDAF1BE2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D59A2BB8-4A1F-49E2-A08B-6ECE373B0D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BB3A43-986A-4AA0-9758-8E6797061349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542329AE-F85A-4BE5-BA9C-0794F4D7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EDBF0C7-0815-4F75-B864-44588788CE2D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D973DD78-D3C3-4FFD-A10F-DB66D7BD66D7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C5C840C1-1CD8-4657-A77E-7F5739B2B005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BE92D-807D-40F1-8930-E7F954439FC0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B3B4E234-75C4-4F61-8450-404C641B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14B8109E-DF35-48C6-BA8D-D3E5B16A2712}"/>
              </a:ext>
            </a:extLst>
          </p:cNvPr>
          <p:cNvGrpSpPr/>
          <p:nvPr/>
        </p:nvGrpSpPr>
        <p:grpSpPr>
          <a:xfrm>
            <a:off x="-7838114" y="0"/>
            <a:ext cx="9961092" cy="6858000"/>
            <a:chOff x="491575" y="0"/>
            <a:chExt cx="9961092" cy="6858000"/>
          </a:xfrm>
        </p:grpSpPr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DF715CB4-F411-4A6F-AA8D-B6FF3057E70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0">
              <a:extLst>
                <a:ext uri="{FF2B5EF4-FFF2-40B4-BE49-F238E27FC236}">
                  <a16:creationId xmlns:a16="http://schemas.microsoft.com/office/drawing/2014/main" id="{CFC5AE93-DDF8-49BF-8C4E-68F6E1854E60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C9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B41541-679C-4627-96D5-2CCAA3EFC1EE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98430F88-7E92-46A8-BCE2-A158165A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33">
            <a:extLst>
              <a:ext uri="{FF2B5EF4-FFF2-40B4-BE49-F238E27FC236}">
                <a16:creationId xmlns:a16="http://schemas.microsoft.com/office/drawing/2014/main" id="{917F8614-AB4A-49B5-8C18-FA80D9216850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EA687A31-03DC-4FF9-A514-0F144CEDFF72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FDABB165-B596-41AF-92FD-2E7EBB96DDFC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72CC14-061E-4013-9B1A-10A07BACD94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canvas</a:t>
              </a:r>
            </a:p>
          </p:txBody>
        </p:sp>
        <p:pic>
          <p:nvPicPr>
            <p:cNvPr id="52" name="Picture 37">
              <a:extLst>
                <a:ext uri="{FF2B5EF4-FFF2-40B4-BE49-F238E27FC236}">
                  <a16:creationId xmlns:a16="http://schemas.microsoft.com/office/drawing/2014/main" id="{5848F383-426B-4FED-976A-6B1868D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FE930D0C-CA33-476E-B651-C5B9DCD7114C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AD8CFC9C-AD95-439A-86A3-E2A30677B0A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41">
              <a:extLst>
                <a:ext uri="{FF2B5EF4-FFF2-40B4-BE49-F238E27FC236}">
                  <a16:creationId xmlns:a16="http://schemas.microsoft.com/office/drawing/2014/main" id="{820FCDE4-EEF4-4BD2-A850-761B8595047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DA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A42CA1A-C5D1-4BA1-861C-F78A5F11279A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275ED1BA-2160-42BD-9015-3DA2CDB2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7" name="Group 44">
            <a:extLst>
              <a:ext uri="{FF2B5EF4-FFF2-40B4-BE49-F238E27FC236}">
                <a16:creationId xmlns:a16="http://schemas.microsoft.com/office/drawing/2014/main" id="{93EFD70B-BEA4-40D2-AF91-17A02B4821A1}"/>
              </a:ext>
            </a:extLst>
          </p:cNvPr>
          <p:cNvGrpSpPr/>
          <p:nvPr/>
        </p:nvGrpSpPr>
        <p:grpSpPr>
          <a:xfrm>
            <a:off x="-9395082" y="-1"/>
            <a:ext cx="9937345" cy="6858000"/>
            <a:chOff x="-9337032" y="-1"/>
            <a:chExt cx="9937345" cy="6858000"/>
          </a:xfrm>
        </p:grpSpPr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C3D83071-8BED-424D-A2EE-D74A9B2F85FC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7DC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46">
              <a:extLst>
                <a:ext uri="{FF2B5EF4-FFF2-40B4-BE49-F238E27FC236}">
                  <a16:creationId xmlns:a16="http://schemas.microsoft.com/office/drawing/2014/main" id="{C7FE14AE-37F9-4A62-9F20-BF2321E760F9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64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C6CE4F-CF6F-4081-AEBC-30CFAC36FBC9}"/>
                </a:ext>
              </a:extLst>
            </p:cNvPr>
            <p:cNvSpPr txBox="1"/>
            <p:nvPr/>
          </p:nvSpPr>
          <p:spPr>
            <a:xfrm rot="16200000">
              <a:off x="-1472436" y="3189606"/>
              <a:ext cx="349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B2C96D7-6560-49A2-AE3B-B6E8A0FF7413}"/>
              </a:ext>
            </a:extLst>
          </p:cNvPr>
          <p:cNvSpPr txBox="1"/>
          <p:nvPr/>
        </p:nvSpPr>
        <p:spPr>
          <a:xfrm>
            <a:off x="4467802" y="4786463"/>
            <a:ext cx="5715389" cy="1541076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396936"/>
              </a:avLst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EC9A1D"/>
                </a:solidFill>
                <a:latin typeface="Vineta bt" panose="04020906050602070202" pitchFamily="82" charset="0"/>
              </a:rPr>
              <a:t>Thank you !</a:t>
            </a:r>
            <a:endParaRPr lang="el-GR" sz="4500" dirty="0">
              <a:solidFill>
                <a:srgbClr val="EC9A1D"/>
              </a:solidFill>
              <a:latin typeface="Vineta bt" panose="0402090605060207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7CED2-C433-4C2B-9BFC-D3315F77C084}"/>
              </a:ext>
            </a:extLst>
          </p:cNvPr>
          <p:cNvSpPr txBox="1"/>
          <p:nvPr/>
        </p:nvSpPr>
        <p:spPr>
          <a:xfrm>
            <a:off x="6797316" y="640783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‘’My Cup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5357A1-44EE-4FE3-8EF8-F79E73FC0BE8}"/>
              </a:ext>
            </a:extLst>
          </p:cNvPr>
          <p:cNvSpPr txBox="1"/>
          <p:nvPr/>
        </p:nvSpPr>
        <p:spPr>
          <a:xfrm>
            <a:off x="8303678" y="1294286"/>
            <a:ext cx="4429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rgbClr val="64431E"/>
                </a:solidFill>
                <a:latin typeface="Vineta bt" panose="04020906050602070202" pitchFamily="82" charset="0"/>
              </a:rPr>
              <a:t>less SUP‘’ </a:t>
            </a:r>
            <a:endParaRPr lang="el-GR" sz="3700" dirty="0">
              <a:solidFill>
                <a:srgbClr val="64431E"/>
              </a:solidFill>
              <a:latin typeface="Vineta bt" panose="0402090605060207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9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264</Words>
  <Application>Microsoft Office PowerPoint</Application>
  <PresentationFormat>Ευρεία οθόνη</PresentationFormat>
  <Paragraphs>136</Paragraphs>
  <Slides>9</Slides>
  <Notes>0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Tw Cen MT</vt:lpstr>
      <vt:lpstr>Vineta bt</vt:lpstr>
      <vt:lpstr>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MARIA PLANAKI</cp:lastModifiedBy>
  <cp:revision>124</cp:revision>
  <dcterms:created xsi:type="dcterms:W3CDTF">2017-01-05T13:17:27Z</dcterms:created>
  <dcterms:modified xsi:type="dcterms:W3CDTF">2020-12-13T14:36:53Z</dcterms:modified>
</cp:coreProperties>
</file>